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8" r:id="rId5"/>
    <p:sldId id="265" r:id="rId6"/>
    <p:sldId id="266" r:id="rId7"/>
    <p:sldId id="267" r:id="rId8"/>
    <p:sldId id="269" r:id="rId9"/>
    <p:sldId id="279"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67" d="100"/>
          <a:sy n="67"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F372C-B5D8-4C7E-8C83-10AF21445D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EDABB8-6C62-4684-A11E-6DF78A987F34}">
      <dgm:prSet/>
      <dgm:spPr/>
      <dgm:t>
        <a:bodyPr/>
        <a:lstStyle/>
        <a:p>
          <a:r>
            <a:rPr lang="en-US" dirty="0" err="1"/>
            <a:t>Systeemtheorie</a:t>
          </a:r>
          <a:endParaRPr lang="en-US" dirty="0"/>
        </a:p>
      </dgm:t>
    </dgm:pt>
    <dgm:pt modelId="{E7426898-F386-43EF-ADA9-816E92E0343A}" type="parTrans" cxnId="{7C7DE05B-E3C4-445A-AD7D-31A4D2E9A551}">
      <dgm:prSet/>
      <dgm:spPr/>
      <dgm:t>
        <a:bodyPr/>
        <a:lstStyle/>
        <a:p>
          <a:endParaRPr lang="en-US"/>
        </a:p>
      </dgm:t>
    </dgm:pt>
    <dgm:pt modelId="{22CC0E42-8E7F-422D-809D-043AAF921382}" type="sibTrans" cxnId="{7C7DE05B-E3C4-445A-AD7D-31A4D2E9A551}">
      <dgm:prSet/>
      <dgm:spPr/>
      <dgm:t>
        <a:bodyPr/>
        <a:lstStyle/>
        <a:p>
          <a:endParaRPr lang="en-US"/>
        </a:p>
      </dgm:t>
    </dgm:pt>
    <dgm:pt modelId="{D3F74629-AC77-4A54-9D72-4F48FDA31820}">
      <dgm:prSet/>
      <dgm:spPr/>
      <dgm:t>
        <a:bodyPr/>
        <a:lstStyle/>
        <a:p>
          <a:r>
            <a:rPr lang="en-US" dirty="0"/>
            <a:t>Paul Watzlawick</a:t>
          </a:r>
        </a:p>
      </dgm:t>
    </dgm:pt>
    <dgm:pt modelId="{9B0D170D-7950-4342-BE5E-0ED71829D724}" type="parTrans" cxnId="{2BA1B81A-8995-4DE7-9DC8-F046C273C02B}">
      <dgm:prSet/>
      <dgm:spPr/>
      <dgm:t>
        <a:bodyPr/>
        <a:lstStyle/>
        <a:p>
          <a:endParaRPr lang="en-US"/>
        </a:p>
      </dgm:t>
    </dgm:pt>
    <dgm:pt modelId="{08723FB3-2669-4E4E-937D-5963910155D6}" type="sibTrans" cxnId="{2BA1B81A-8995-4DE7-9DC8-F046C273C02B}">
      <dgm:prSet/>
      <dgm:spPr/>
      <dgm:t>
        <a:bodyPr/>
        <a:lstStyle/>
        <a:p>
          <a:endParaRPr lang="en-US"/>
        </a:p>
      </dgm:t>
    </dgm:pt>
    <dgm:pt modelId="{58C92374-D019-4029-845E-3D970A569AD5}">
      <dgm:prSet/>
      <dgm:spPr/>
      <dgm:t>
        <a:bodyPr/>
        <a:lstStyle/>
        <a:p>
          <a:r>
            <a:rPr lang="en-US" dirty="0" err="1"/>
            <a:t>Urie</a:t>
          </a:r>
          <a:r>
            <a:rPr lang="en-US" dirty="0"/>
            <a:t> Bronfenbrenner</a:t>
          </a:r>
        </a:p>
      </dgm:t>
    </dgm:pt>
    <dgm:pt modelId="{9D0F311B-F501-4CF9-8C1F-3031260B5FEC}" type="parTrans" cxnId="{1F4FFEC8-DFC7-4340-AA8E-7A6FC68DE39E}">
      <dgm:prSet/>
      <dgm:spPr/>
      <dgm:t>
        <a:bodyPr/>
        <a:lstStyle/>
        <a:p>
          <a:endParaRPr lang="en-US"/>
        </a:p>
      </dgm:t>
    </dgm:pt>
    <dgm:pt modelId="{E32F11ED-5D58-49D9-B338-FEDE6B5E990F}" type="sibTrans" cxnId="{1F4FFEC8-DFC7-4340-AA8E-7A6FC68DE39E}">
      <dgm:prSet/>
      <dgm:spPr/>
      <dgm:t>
        <a:bodyPr/>
        <a:lstStyle/>
        <a:p>
          <a:endParaRPr lang="en-US"/>
        </a:p>
      </dgm:t>
    </dgm:pt>
    <dgm:pt modelId="{9EC76FA9-83C0-46CE-8BAB-07E261887076}">
      <dgm:prSet/>
      <dgm:spPr/>
      <dgm:t>
        <a:bodyPr/>
        <a:lstStyle/>
        <a:p>
          <a:r>
            <a:rPr lang="en-US" dirty="0"/>
            <a:t>Signs of safety</a:t>
          </a:r>
        </a:p>
      </dgm:t>
    </dgm:pt>
    <dgm:pt modelId="{EEF92F81-0531-4965-80D2-9BC25B8A12AA}" type="parTrans" cxnId="{8C73F55B-6B48-4DB5-ACA9-9C8341968D92}">
      <dgm:prSet/>
      <dgm:spPr/>
      <dgm:t>
        <a:bodyPr/>
        <a:lstStyle/>
        <a:p>
          <a:endParaRPr lang="en-US"/>
        </a:p>
      </dgm:t>
    </dgm:pt>
    <dgm:pt modelId="{F3E2A19A-755F-4B96-B800-F6A9457BFA23}" type="sibTrans" cxnId="{8C73F55B-6B48-4DB5-ACA9-9C8341968D92}">
      <dgm:prSet/>
      <dgm:spPr/>
      <dgm:t>
        <a:bodyPr/>
        <a:lstStyle/>
        <a:p>
          <a:endParaRPr lang="en-US"/>
        </a:p>
      </dgm:t>
    </dgm:pt>
    <dgm:pt modelId="{288D3231-24D7-4F68-9559-C649B2F6D254}">
      <dgm:prSet/>
      <dgm:spPr/>
      <dgm:t>
        <a:bodyPr/>
        <a:lstStyle/>
        <a:p>
          <a:r>
            <a:rPr lang="nl-NL" dirty="0"/>
            <a:t>Volgende week: </a:t>
          </a:r>
          <a:r>
            <a:rPr lang="nl-NL" dirty="0" err="1"/>
            <a:t>Crossculturele</a:t>
          </a:r>
          <a:r>
            <a:rPr lang="nl-NL" dirty="0"/>
            <a:t> psychologie en diversiteit</a:t>
          </a:r>
          <a:endParaRPr lang="en-US" dirty="0"/>
        </a:p>
      </dgm:t>
    </dgm:pt>
    <dgm:pt modelId="{44CD99AE-2F5F-466F-AC5E-15D9F6958456}" type="parTrans" cxnId="{F131473B-7D0A-42A2-BCAA-3AA1BBFE8884}">
      <dgm:prSet/>
      <dgm:spPr/>
      <dgm:t>
        <a:bodyPr/>
        <a:lstStyle/>
        <a:p>
          <a:endParaRPr lang="en-US"/>
        </a:p>
      </dgm:t>
    </dgm:pt>
    <dgm:pt modelId="{307CECD5-1EB5-4CA2-B9C5-B01D090004C2}" type="sibTrans" cxnId="{F131473B-7D0A-42A2-BCAA-3AA1BBFE8884}">
      <dgm:prSet/>
      <dgm:spPr/>
      <dgm:t>
        <a:bodyPr/>
        <a:lstStyle/>
        <a:p>
          <a:endParaRPr lang="en-US"/>
        </a:p>
      </dgm:t>
    </dgm:pt>
    <dgm:pt modelId="{D25EBF4D-B43C-472B-A651-C5E443D26198}" type="pres">
      <dgm:prSet presAssocID="{734F372C-B5D8-4C7E-8C83-10AF21445DD3}" presName="diagram" presStyleCnt="0">
        <dgm:presLayoutVars>
          <dgm:dir/>
          <dgm:resizeHandles val="exact"/>
        </dgm:presLayoutVars>
      </dgm:prSet>
      <dgm:spPr/>
    </dgm:pt>
    <dgm:pt modelId="{2F80C5E1-5D1E-4204-8439-C7D2B1C09B90}" type="pres">
      <dgm:prSet presAssocID="{EAEDABB8-6C62-4684-A11E-6DF78A987F34}" presName="node" presStyleLbl="node1" presStyleIdx="0" presStyleCnt="5">
        <dgm:presLayoutVars>
          <dgm:bulletEnabled val="1"/>
        </dgm:presLayoutVars>
      </dgm:prSet>
      <dgm:spPr/>
    </dgm:pt>
    <dgm:pt modelId="{A003AC1F-55DC-40CD-9528-B8FC6A69758F}" type="pres">
      <dgm:prSet presAssocID="{22CC0E42-8E7F-422D-809D-043AAF921382}" presName="sibTrans" presStyleCnt="0"/>
      <dgm:spPr/>
    </dgm:pt>
    <dgm:pt modelId="{6E37DCD8-B3BB-4A30-96CD-A25BA4B72B9B}" type="pres">
      <dgm:prSet presAssocID="{D3F74629-AC77-4A54-9D72-4F48FDA31820}" presName="node" presStyleLbl="node1" presStyleIdx="1" presStyleCnt="5">
        <dgm:presLayoutVars>
          <dgm:bulletEnabled val="1"/>
        </dgm:presLayoutVars>
      </dgm:prSet>
      <dgm:spPr/>
    </dgm:pt>
    <dgm:pt modelId="{C5F79000-E3DE-4BE0-B6AF-153774B1532E}" type="pres">
      <dgm:prSet presAssocID="{08723FB3-2669-4E4E-937D-5963910155D6}" presName="sibTrans" presStyleCnt="0"/>
      <dgm:spPr/>
    </dgm:pt>
    <dgm:pt modelId="{51EDA6EE-4FD1-4EDF-A2C6-6553964FCAF1}" type="pres">
      <dgm:prSet presAssocID="{58C92374-D019-4029-845E-3D970A569AD5}" presName="node" presStyleLbl="node1" presStyleIdx="2" presStyleCnt="5">
        <dgm:presLayoutVars>
          <dgm:bulletEnabled val="1"/>
        </dgm:presLayoutVars>
      </dgm:prSet>
      <dgm:spPr/>
    </dgm:pt>
    <dgm:pt modelId="{E17D2ABF-9632-4839-8323-A14832EAE371}" type="pres">
      <dgm:prSet presAssocID="{E32F11ED-5D58-49D9-B338-FEDE6B5E990F}" presName="sibTrans" presStyleCnt="0"/>
      <dgm:spPr/>
    </dgm:pt>
    <dgm:pt modelId="{96B2AB1D-8E0E-4370-98ED-C286BFB103DD}" type="pres">
      <dgm:prSet presAssocID="{9EC76FA9-83C0-46CE-8BAB-07E261887076}" presName="node" presStyleLbl="node1" presStyleIdx="3" presStyleCnt="5" custLinFactNeighborX="389" custLinFactNeighborY="270">
        <dgm:presLayoutVars>
          <dgm:bulletEnabled val="1"/>
        </dgm:presLayoutVars>
      </dgm:prSet>
      <dgm:spPr/>
    </dgm:pt>
    <dgm:pt modelId="{75873A3B-84A9-411B-A963-D62EE5EA29CC}" type="pres">
      <dgm:prSet presAssocID="{F3E2A19A-755F-4B96-B800-F6A9457BFA23}" presName="sibTrans" presStyleCnt="0"/>
      <dgm:spPr/>
    </dgm:pt>
    <dgm:pt modelId="{F1EF7EDB-9804-44E0-9DAF-38594CCF2E3B}" type="pres">
      <dgm:prSet presAssocID="{288D3231-24D7-4F68-9559-C649B2F6D254}" presName="node" presStyleLbl="node1" presStyleIdx="4" presStyleCnt="5">
        <dgm:presLayoutVars>
          <dgm:bulletEnabled val="1"/>
        </dgm:presLayoutVars>
      </dgm:prSet>
      <dgm:spPr/>
    </dgm:pt>
  </dgm:ptLst>
  <dgm:cxnLst>
    <dgm:cxn modelId="{3308CC02-8524-4BE0-95F7-7977EFA65F21}" type="presOf" srcId="{734F372C-B5D8-4C7E-8C83-10AF21445DD3}" destId="{D25EBF4D-B43C-472B-A651-C5E443D26198}" srcOrd="0" destOrd="0" presId="urn:microsoft.com/office/officeart/2005/8/layout/default"/>
    <dgm:cxn modelId="{B9BA5403-01CB-4D93-814D-4D87E6B72D65}" type="presOf" srcId="{9EC76FA9-83C0-46CE-8BAB-07E261887076}" destId="{96B2AB1D-8E0E-4370-98ED-C286BFB103DD}" srcOrd="0" destOrd="0" presId="urn:microsoft.com/office/officeart/2005/8/layout/default"/>
    <dgm:cxn modelId="{2BA1B81A-8995-4DE7-9DC8-F046C273C02B}" srcId="{734F372C-B5D8-4C7E-8C83-10AF21445DD3}" destId="{D3F74629-AC77-4A54-9D72-4F48FDA31820}" srcOrd="1" destOrd="0" parTransId="{9B0D170D-7950-4342-BE5E-0ED71829D724}" sibTransId="{08723FB3-2669-4E4E-937D-5963910155D6}"/>
    <dgm:cxn modelId="{7BDCCE20-ADDA-44EA-AEB7-8C14B490E3E5}" type="presOf" srcId="{D3F74629-AC77-4A54-9D72-4F48FDA31820}" destId="{6E37DCD8-B3BB-4A30-96CD-A25BA4B72B9B}" srcOrd="0" destOrd="0" presId="urn:microsoft.com/office/officeart/2005/8/layout/default"/>
    <dgm:cxn modelId="{F131473B-7D0A-42A2-BCAA-3AA1BBFE8884}" srcId="{734F372C-B5D8-4C7E-8C83-10AF21445DD3}" destId="{288D3231-24D7-4F68-9559-C649B2F6D254}" srcOrd="4" destOrd="0" parTransId="{44CD99AE-2F5F-466F-AC5E-15D9F6958456}" sibTransId="{307CECD5-1EB5-4CA2-B9C5-B01D090004C2}"/>
    <dgm:cxn modelId="{7C7DE05B-E3C4-445A-AD7D-31A4D2E9A551}" srcId="{734F372C-B5D8-4C7E-8C83-10AF21445DD3}" destId="{EAEDABB8-6C62-4684-A11E-6DF78A987F34}" srcOrd="0" destOrd="0" parTransId="{E7426898-F386-43EF-ADA9-816E92E0343A}" sibTransId="{22CC0E42-8E7F-422D-809D-043AAF921382}"/>
    <dgm:cxn modelId="{8C73F55B-6B48-4DB5-ACA9-9C8341968D92}" srcId="{734F372C-B5D8-4C7E-8C83-10AF21445DD3}" destId="{9EC76FA9-83C0-46CE-8BAB-07E261887076}" srcOrd="3" destOrd="0" parTransId="{EEF92F81-0531-4965-80D2-9BC25B8A12AA}" sibTransId="{F3E2A19A-755F-4B96-B800-F6A9457BFA23}"/>
    <dgm:cxn modelId="{890CE549-8A5F-4AB0-9395-81668C8BA92D}" type="presOf" srcId="{288D3231-24D7-4F68-9559-C649B2F6D254}" destId="{F1EF7EDB-9804-44E0-9DAF-38594CCF2E3B}" srcOrd="0" destOrd="0" presId="urn:microsoft.com/office/officeart/2005/8/layout/default"/>
    <dgm:cxn modelId="{C701C06B-E83B-4C98-BC0D-E63A3FB84294}" type="presOf" srcId="{EAEDABB8-6C62-4684-A11E-6DF78A987F34}" destId="{2F80C5E1-5D1E-4204-8439-C7D2B1C09B90}" srcOrd="0" destOrd="0" presId="urn:microsoft.com/office/officeart/2005/8/layout/default"/>
    <dgm:cxn modelId="{91072B6D-99EC-45FC-8444-B24D722526B5}" type="presOf" srcId="{58C92374-D019-4029-845E-3D970A569AD5}" destId="{51EDA6EE-4FD1-4EDF-A2C6-6553964FCAF1}" srcOrd="0" destOrd="0" presId="urn:microsoft.com/office/officeart/2005/8/layout/default"/>
    <dgm:cxn modelId="{1F4FFEC8-DFC7-4340-AA8E-7A6FC68DE39E}" srcId="{734F372C-B5D8-4C7E-8C83-10AF21445DD3}" destId="{58C92374-D019-4029-845E-3D970A569AD5}" srcOrd="2" destOrd="0" parTransId="{9D0F311B-F501-4CF9-8C1F-3031260B5FEC}" sibTransId="{E32F11ED-5D58-49D9-B338-FEDE6B5E990F}"/>
    <dgm:cxn modelId="{CFE99B63-C9E1-45BE-9A83-7F720172182B}" type="presParOf" srcId="{D25EBF4D-B43C-472B-A651-C5E443D26198}" destId="{2F80C5E1-5D1E-4204-8439-C7D2B1C09B90}" srcOrd="0" destOrd="0" presId="urn:microsoft.com/office/officeart/2005/8/layout/default"/>
    <dgm:cxn modelId="{1D7548E9-5E15-4AED-B31D-9E54FFF6B9B8}" type="presParOf" srcId="{D25EBF4D-B43C-472B-A651-C5E443D26198}" destId="{A003AC1F-55DC-40CD-9528-B8FC6A69758F}" srcOrd="1" destOrd="0" presId="urn:microsoft.com/office/officeart/2005/8/layout/default"/>
    <dgm:cxn modelId="{770CE494-9FE0-437E-A7C1-F848BCA231E8}" type="presParOf" srcId="{D25EBF4D-B43C-472B-A651-C5E443D26198}" destId="{6E37DCD8-B3BB-4A30-96CD-A25BA4B72B9B}" srcOrd="2" destOrd="0" presId="urn:microsoft.com/office/officeart/2005/8/layout/default"/>
    <dgm:cxn modelId="{AF4474CE-23D5-4AAA-A3CD-82736E2AD201}" type="presParOf" srcId="{D25EBF4D-B43C-472B-A651-C5E443D26198}" destId="{C5F79000-E3DE-4BE0-B6AF-153774B1532E}" srcOrd="3" destOrd="0" presId="urn:microsoft.com/office/officeart/2005/8/layout/default"/>
    <dgm:cxn modelId="{F2302F7E-D49B-4B04-8CAC-3DF30B33ED0F}" type="presParOf" srcId="{D25EBF4D-B43C-472B-A651-C5E443D26198}" destId="{51EDA6EE-4FD1-4EDF-A2C6-6553964FCAF1}" srcOrd="4" destOrd="0" presId="urn:microsoft.com/office/officeart/2005/8/layout/default"/>
    <dgm:cxn modelId="{65B27EDB-87C9-4D33-B3FC-F42F3926587E}" type="presParOf" srcId="{D25EBF4D-B43C-472B-A651-C5E443D26198}" destId="{E17D2ABF-9632-4839-8323-A14832EAE371}" srcOrd="5" destOrd="0" presId="urn:microsoft.com/office/officeart/2005/8/layout/default"/>
    <dgm:cxn modelId="{1ECD6ED7-0D9D-4CF3-90C0-8649B1D7446F}" type="presParOf" srcId="{D25EBF4D-B43C-472B-A651-C5E443D26198}" destId="{96B2AB1D-8E0E-4370-98ED-C286BFB103DD}" srcOrd="6" destOrd="0" presId="urn:microsoft.com/office/officeart/2005/8/layout/default"/>
    <dgm:cxn modelId="{625ADB54-17BC-49DA-800B-EF78D4F6C971}" type="presParOf" srcId="{D25EBF4D-B43C-472B-A651-C5E443D26198}" destId="{75873A3B-84A9-411B-A963-D62EE5EA29CC}" srcOrd="7" destOrd="0" presId="urn:microsoft.com/office/officeart/2005/8/layout/default"/>
    <dgm:cxn modelId="{8D54CCE4-B20E-4F6E-97B7-95B516B5AEDD}" type="presParOf" srcId="{D25EBF4D-B43C-472B-A651-C5E443D26198}" destId="{F1EF7EDB-9804-44E0-9DAF-38594CCF2E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5E1-5D1E-4204-8439-C7D2B1C09B90}">
      <dsp:nvSpPr>
        <dsp:cNvPr id="0" name=""/>
        <dsp:cNvSpPr/>
      </dsp:nvSpPr>
      <dsp:spPr>
        <a:xfrm>
          <a:off x="297621" y="1667"/>
          <a:ext cx="2447050" cy="14682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Systeemtheorie</a:t>
          </a:r>
          <a:endParaRPr lang="en-US" sz="2500" kern="1200" dirty="0"/>
        </a:p>
      </dsp:txBody>
      <dsp:txXfrm>
        <a:off x="297621" y="1667"/>
        <a:ext cx="2447050" cy="1468230"/>
      </dsp:txXfrm>
    </dsp:sp>
    <dsp:sp modelId="{6E37DCD8-B3BB-4A30-96CD-A25BA4B72B9B}">
      <dsp:nvSpPr>
        <dsp:cNvPr id="0" name=""/>
        <dsp:cNvSpPr/>
      </dsp:nvSpPr>
      <dsp:spPr>
        <a:xfrm>
          <a:off x="2989377" y="1667"/>
          <a:ext cx="2447050" cy="14682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Paul Watzlawick</a:t>
          </a:r>
        </a:p>
      </dsp:txBody>
      <dsp:txXfrm>
        <a:off x="2989377" y="1667"/>
        <a:ext cx="2447050" cy="1468230"/>
      </dsp:txXfrm>
    </dsp:sp>
    <dsp:sp modelId="{51EDA6EE-4FD1-4EDF-A2C6-6553964FCAF1}">
      <dsp:nvSpPr>
        <dsp:cNvPr id="0" name=""/>
        <dsp:cNvSpPr/>
      </dsp:nvSpPr>
      <dsp:spPr>
        <a:xfrm>
          <a:off x="297621" y="1714603"/>
          <a:ext cx="2447050" cy="14682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Urie</a:t>
          </a:r>
          <a:r>
            <a:rPr lang="en-US" sz="2500" kern="1200" dirty="0"/>
            <a:t> Bronfenbrenner</a:t>
          </a:r>
        </a:p>
      </dsp:txBody>
      <dsp:txXfrm>
        <a:off x="297621" y="1714603"/>
        <a:ext cx="2447050" cy="1468230"/>
      </dsp:txXfrm>
    </dsp:sp>
    <dsp:sp modelId="{96B2AB1D-8E0E-4370-98ED-C286BFB103DD}">
      <dsp:nvSpPr>
        <dsp:cNvPr id="0" name=""/>
        <dsp:cNvSpPr/>
      </dsp:nvSpPr>
      <dsp:spPr>
        <a:xfrm>
          <a:off x="2998896" y="1718567"/>
          <a:ext cx="2447050" cy="14682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Signs of safety</a:t>
          </a:r>
        </a:p>
      </dsp:txBody>
      <dsp:txXfrm>
        <a:off x="2998896" y="1718567"/>
        <a:ext cx="2447050" cy="1468230"/>
      </dsp:txXfrm>
    </dsp:sp>
    <dsp:sp modelId="{F1EF7EDB-9804-44E0-9DAF-38594CCF2E3B}">
      <dsp:nvSpPr>
        <dsp:cNvPr id="0" name=""/>
        <dsp:cNvSpPr/>
      </dsp:nvSpPr>
      <dsp:spPr>
        <a:xfrm>
          <a:off x="1643499" y="3427538"/>
          <a:ext cx="2447050" cy="14682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Volgende week: </a:t>
          </a:r>
          <a:r>
            <a:rPr lang="nl-NL" sz="2500" kern="1200" dirty="0" err="1"/>
            <a:t>Crossculturele</a:t>
          </a:r>
          <a:r>
            <a:rPr lang="nl-NL" sz="2500" kern="1200" dirty="0"/>
            <a:t> psychologie en diversiteit</a:t>
          </a:r>
          <a:endParaRPr lang="en-US" sz="2500" kern="1200" dirty="0"/>
        </a:p>
      </dsp:txBody>
      <dsp:txXfrm>
        <a:off x="1643499" y="3427538"/>
        <a:ext cx="2447050" cy="14682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11/13/2019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365356" y="810275"/>
            <a:ext cx="7020747" cy="5229630"/>
          </a:xfrm>
        </p:spPr>
        <p:txBody>
          <a:bodyPr>
            <a:normAutofit/>
          </a:bodyPr>
          <a:lstStyle/>
          <a:p>
            <a:pPr algn="l"/>
            <a:r>
              <a:rPr lang="nl-NL" sz="6600">
                <a:solidFill>
                  <a:srgbClr val="FFFFFF"/>
                </a:solidFill>
              </a:rPr>
              <a:t>Stromingen in de Psychologie</a:t>
            </a:r>
          </a:p>
        </p:txBody>
      </p:sp>
      <p:sp>
        <p:nvSpPr>
          <p:cNvPr id="3" name="Ondertitel 2"/>
          <p:cNvSpPr>
            <a:spLocks noGrp="1"/>
          </p:cNvSpPr>
          <p:nvPr>
            <p:ph type="subTitle" idx="1"/>
          </p:nvPr>
        </p:nvSpPr>
        <p:spPr>
          <a:xfrm>
            <a:off x="788661" y="810275"/>
            <a:ext cx="2949542" cy="5229630"/>
          </a:xfrm>
        </p:spPr>
        <p:txBody>
          <a:bodyPr>
            <a:normAutofit/>
          </a:bodyPr>
          <a:lstStyle/>
          <a:p>
            <a:pPr algn="r"/>
            <a:r>
              <a:rPr lang="nl-NL" sz="2400" dirty="0">
                <a:solidFill>
                  <a:srgbClr val="FFFFFF"/>
                </a:solidFill>
              </a:rPr>
              <a:t> Periode 6 -  Les 6</a:t>
            </a:r>
          </a:p>
        </p:txBody>
      </p:sp>
      <p:cxnSp>
        <p:nvCxnSpPr>
          <p:cNvPr id="12" name="Straight Connector 11">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09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B30022-DBFF-4B41-9613-127FB3C9B7A6}"/>
              </a:ext>
            </a:extLst>
          </p:cNvPr>
          <p:cNvSpPr>
            <a:spLocks noGrp="1"/>
          </p:cNvSpPr>
          <p:nvPr>
            <p:ph type="title"/>
          </p:nvPr>
        </p:nvSpPr>
        <p:spPr>
          <a:xfrm>
            <a:off x="8187269" y="643467"/>
            <a:ext cx="3415612" cy="5571066"/>
          </a:xfrm>
        </p:spPr>
        <p:txBody>
          <a:bodyPr>
            <a:normAutofit/>
          </a:bodyPr>
          <a:lstStyle/>
          <a:p>
            <a:r>
              <a:rPr lang="nl-NL">
                <a:solidFill>
                  <a:srgbClr val="FFFFFF"/>
                </a:solidFill>
              </a:rPr>
              <a:t>Afsluiting</a:t>
            </a:r>
          </a:p>
        </p:txBody>
      </p:sp>
      <p:graphicFrame>
        <p:nvGraphicFramePr>
          <p:cNvPr id="14" name="Tijdelijke aanduiding voor inhoud 2">
            <a:extLst>
              <a:ext uri="{FF2B5EF4-FFF2-40B4-BE49-F238E27FC236}">
                <a16:creationId xmlns:a16="http://schemas.microsoft.com/office/drawing/2014/main" id="{E8013921-76EE-4578-A860-F0266BA02EAE}"/>
              </a:ext>
            </a:extLst>
          </p:cNvPr>
          <p:cNvGraphicFramePr>
            <a:graphicFrameLocks noGrp="1"/>
          </p:cNvGraphicFramePr>
          <p:nvPr>
            <p:ph idx="1"/>
            <p:extLst>
              <p:ext uri="{D42A27DB-BD31-4B8C-83A1-F6EECF244321}">
                <p14:modId xmlns:p14="http://schemas.microsoft.com/office/powerpoint/2010/main" val="375573512"/>
              </p:ext>
            </p:extLst>
          </p:nvPr>
        </p:nvGraphicFramePr>
        <p:xfrm>
          <a:off x="904875" y="976313"/>
          <a:ext cx="5734050" cy="489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02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4B8E3-1BB9-4662-9FC9-57A37D2C86C2}"/>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997A9551-75C3-4AF8-9870-48E7E8954D18}"/>
              </a:ext>
            </a:extLst>
          </p:cNvPr>
          <p:cNvSpPr>
            <a:spLocks noGrp="1"/>
          </p:cNvSpPr>
          <p:nvPr>
            <p:ph idx="1"/>
          </p:nvPr>
        </p:nvSpPr>
        <p:spPr/>
        <p:txBody>
          <a:bodyPr>
            <a:normAutofit/>
          </a:bodyPr>
          <a:lstStyle/>
          <a:p>
            <a:pPr>
              <a:buFont typeface="Wingdings" panose="05000000000000000000" pitchFamily="2" charset="2"/>
              <a:buChar char="Ø"/>
            </a:pPr>
            <a:r>
              <a:rPr lang="nl-NL" dirty="0"/>
              <a:t> Herhaling vorige week</a:t>
            </a:r>
          </a:p>
          <a:p>
            <a:pPr>
              <a:buFont typeface="Wingdings" panose="05000000000000000000" pitchFamily="2" charset="2"/>
              <a:buChar char="Ø"/>
            </a:pPr>
            <a:r>
              <a:rPr lang="nl-NL" dirty="0"/>
              <a:t> systeemtheorie</a:t>
            </a:r>
          </a:p>
        </p:txBody>
      </p:sp>
    </p:spTree>
    <p:extLst>
      <p:ext uri="{BB962C8B-B14F-4D97-AF65-F5344CB8AC3E}">
        <p14:creationId xmlns:p14="http://schemas.microsoft.com/office/powerpoint/2010/main" val="304305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A4255-BEED-4113-B27E-D031D2717F11}"/>
              </a:ext>
            </a:extLst>
          </p:cNvPr>
          <p:cNvSpPr>
            <a:spLocks noGrp="1"/>
          </p:cNvSpPr>
          <p:nvPr>
            <p:ph type="title"/>
          </p:nvPr>
        </p:nvSpPr>
        <p:spPr>
          <a:xfrm>
            <a:off x="1024128" y="585216"/>
            <a:ext cx="4732244" cy="1499616"/>
          </a:xfrm>
        </p:spPr>
        <p:txBody>
          <a:bodyPr>
            <a:normAutofit/>
          </a:bodyPr>
          <a:lstStyle/>
          <a:p>
            <a:r>
              <a:rPr lang="nl-NL" sz="4800"/>
              <a:t>Vorige week…</a:t>
            </a:r>
          </a:p>
        </p:txBody>
      </p:sp>
      <p:sp>
        <p:nvSpPr>
          <p:cNvPr id="8" name="Content Placeholder 7">
            <a:extLst>
              <a:ext uri="{FF2B5EF4-FFF2-40B4-BE49-F238E27FC236}">
                <a16:creationId xmlns:a16="http://schemas.microsoft.com/office/drawing/2014/main" id="{5ACD431F-59E9-491A-9857-71B1C770D7A0}"/>
              </a:ext>
            </a:extLst>
          </p:cNvPr>
          <p:cNvSpPr>
            <a:spLocks noGrp="1"/>
          </p:cNvSpPr>
          <p:nvPr>
            <p:ph idx="1"/>
          </p:nvPr>
        </p:nvSpPr>
        <p:spPr>
          <a:xfrm>
            <a:off x="1024129" y="2286000"/>
            <a:ext cx="4656236" cy="4023360"/>
          </a:xfrm>
        </p:spPr>
        <p:txBody>
          <a:bodyPr>
            <a:normAutofit/>
          </a:bodyPr>
          <a:lstStyle/>
          <a:p>
            <a:pPr>
              <a:buFont typeface="Wingdings" panose="05000000000000000000" pitchFamily="2" charset="2"/>
              <a:buChar char="Ø"/>
            </a:pPr>
            <a:r>
              <a:rPr lang="en-US" sz="2000" dirty="0"/>
              <a:t> </a:t>
            </a:r>
            <a:r>
              <a:rPr lang="en-US" sz="2000"/>
              <a:t>Cognitieve</a:t>
            </a:r>
            <a:r>
              <a:rPr lang="en-US" sz="2000" dirty="0"/>
              <a:t> </a:t>
            </a:r>
            <a:r>
              <a:rPr lang="en-US" sz="2000"/>
              <a:t>psychologie</a:t>
            </a: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Albert Ellis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ABC- schema’s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Ullrich Neisser</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
        <p:nvSpPr>
          <p:cNvPr id="10" name="Rectangle 12">
            <a:extLst>
              <a:ext uri="{FF2B5EF4-FFF2-40B4-BE49-F238E27FC236}">
                <a16:creationId xmlns:a16="http://schemas.microsoft.com/office/drawing/2014/main" id="{84B21F49-8CEC-4962-BDD8-C2B7A7EB2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8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ADA9F6-3858-4C21-9545-5E3A70A33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10" y="321731"/>
            <a:ext cx="3278619"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70589384-CB8A-4716-AE33-BB13D5CCE2A7}"/>
              </a:ext>
            </a:extLst>
          </p:cNvPr>
          <p:cNvPicPr>
            <a:picLocks noChangeAspect="1"/>
          </p:cNvPicPr>
          <p:nvPr/>
        </p:nvPicPr>
        <p:blipFill rotWithShape="1">
          <a:blip r:embed="rId2"/>
          <a:srcRect r="3" b="2770"/>
          <a:stretch/>
        </p:blipFill>
        <p:spPr>
          <a:xfrm>
            <a:off x="6770712" y="484068"/>
            <a:ext cx="2556402" cy="3337560"/>
          </a:xfrm>
          <a:prstGeom prst="rect">
            <a:avLst/>
          </a:prstGeom>
        </p:spPr>
      </p:pic>
      <p:sp>
        <p:nvSpPr>
          <p:cNvPr id="17" name="Rectangle 16">
            <a:extLst>
              <a:ext uri="{FF2B5EF4-FFF2-40B4-BE49-F238E27FC236}">
                <a16:creationId xmlns:a16="http://schemas.microsoft.com/office/drawing/2014/main" id="{AED47266-A692-49B0-89A9-FC9B2BAA3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513" y="311970"/>
            <a:ext cx="2028821" cy="1180366"/>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7A0719-AF56-4A45-B768-6D494ED13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72" y="1665817"/>
            <a:ext cx="2014462" cy="2318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7276D1B5-BB6A-4138-B471-9ED579C0DFEA}"/>
              </a:ext>
            </a:extLst>
          </p:cNvPr>
          <p:cNvPicPr>
            <a:picLocks noChangeAspect="1"/>
          </p:cNvPicPr>
          <p:nvPr/>
        </p:nvPicPr>
        <p:blipFill>
          <a:blip r:embed="rId3"/>
          <a:stretch>
            <a:fillRect/>
          </a:stretch>
        </p:blipFill>
        <p:spPr>
          <a:xfrm>
            <a:off x="10176393" y="1804306"/>
            <a:ext cx="1366736" cy="2017323"/>
          </a:xfrm>
          <a:prstGeom prst="rect">
            <a:avLst/>
          </a:prstGeom>
        </p:spPr>
      </p:pic>
      <p:sp>
        <p:nvSpPr>
          <p:cNvPr id="21" name="Rectangle 20">
            <a:extLst>
              <a:ext uri="{FF2B5EF4-FFF2-40B4-BE49-F238E27FC236}">
                <a16:creationId xmlns:a16="http://schemas.microsoft.com/office/drawing/2014/main" id="{9386CD60-F390-4BDD-B855-0EEAF71D5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0F529BD-9A3F-46C9-842E-8F68FC569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FE1B57F2-DB33-4698-88CA-59C09026FD33}"/>
              </a:ext>
            </a:extLst>
          </p:cNvPr>
          <p:cNvPicPr>
            <a:picLocks noChangeAspect="1"/>
          </p:cNvPicPr>
          <p:nvPr/>
        </p:nvPicPr>
        <p:blipFill>
          <a:blip r:embed="rId4"/>
          <a:stretch>
            <a:fillRect/>
          </a:stretch>
        </p:blipFill>
        <p:spPr>
          <a:xfrm>
            <a:off x="9485240" y="4321464"/>
            <a:ext cx="1577477" cy="1984248"/>
          </a:xfrm>
          <a:prstGeom prst="rect">
            <a:avLst/>
          </a:prstGeom>
        </p:spPr>
      </p:pic>
    </p:spTree>
    <p:extLst>
      <p:ext uri="{BB962C8B-B14F-4D97-AF65-F5344CB8AC3E}">
        <p14:creationId xmlns:p14="http://schemas.microsoft.com/office/powerpoint/2010/main" val="387614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07D9A-24D9-47B6-A593-52C512C52A62}"/>
              </a:ext>
            </a:extLst>
          </p:cNvPr>
          <p:cNvSpPr>
            <a:spLocks noGrp="1"/>
          </p:cNvSpPr>
          <p:nvPr>
            <p:ph type="title"/>
          </p:nvPr>
        </p:nvSpPr>
        <p:spPr/>
        <p:txBody>
          <a:bodyPr/>
          <a:lstStyle/>
          <a:p>
            <a:r>
              <a:rPr lang="nl-NL" dirty="0"/>
              <a:t>Systeemtheorie</a:t>
            </a:r>
          </a:p>
        </p:txBody>
      </p:sp>
      <p:sp>
        <p:nvSpPr>
          <p:cNvPr id="3" name="Tijdelijke aanduiding voor inhoud 2">
            <a:extLst>
              <a:ext uri="{FF2B5EF4-FFF2-40B4-BE49-F238E27FC236}">
                <a16:creationId xmlns:a16="http://schemas.microsoft.com/office/drawing/2014/main" id="{39C6511A-B679-45D0-9759-4AF68BAFCB9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2680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systeemtheorie</a:t>
            </a:r>
          </a:p>
        </p:txBody>
      </p:sp>
      <p:sp>
        <p:nvSpPr>
          <p:cNvPr id="3" name="Tijdelijke aanduiding voor inhoud 2"/>
          <p:cNvSpPr>
            <a:spLocks noGrp="1"/>
          </p:cNvSpPr>
          <p:nvPr>
            <p:ph idx="1"/>
          </p:nvPr>
        </p:nvSpPr>
        <p:spPr/>
        <p:txBody>
          <a:bodyPr/>
          <a:lstStyle/>
          <a:p>
            <a:r>
              <a:rPr lang="nl-NL" dirty="0"/>
              <a:t>De systeemtheorie is gericht op het systeem, de sociale omgeving. Het probeert gedrag te verklaren door de sociale context te analyseren waarin het gedrag optreedt. Wetenschappers analyseren de effecten van gedrag op anderen en de reacties van deze anderen op dat gedrag.</a:t>
            </a:r>
          </a:p>
          <a:p>
            <a:r>
              <a:rPr lang="nl-NL" dirty="0"/>
              <a:t>Vanuit de hulpverlening of begeleiding worden dus ook partners, ouders, kinderen, broers/zussen betrokken bij de behandeling. </a:t>
            </a:r>
          </a:p>
          <a:p>
            <a:r>
              <a:rPr lang="nl-NL" dirty="0"/>
              <a:t>De aanhangers van de systeemtheorie stelden: je kunt een complex systeem nooit begrijpen door afzonderlijke aspecten te bestuderen.</a:t>
            </a:r>
          </a:p>
          <a:p>
            <a:r>
              <a:rPr lang="nl-NL" dirty="0"/>
              <a:t>Voorbeeld voor de onderbouwing van deze theorie?: Cliënten die op de psychiatrische afdeling genazen, maar eenmaal thuis weer probleemgedrag vertonen.</a:t>
            </a:r>
          </a:p>
        </p:txBody>
      </p:sp>
    </p:spTree>
    <p:extLst>
      <p:ext uri="{BB962C8B-B14F-4D97-AF65-F5344CB8AC3E}">
        <p14:creationId xmlns:p14="http://schemas.microsoft.com/office/powerpoint/2010/main" val="96288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Paul Watzlawick (1921 – 2007)</a:t>
            </a:r>
          </a:p>
        </p:txBody>
      </p:sp>
      <p:pic>
        <p:nvPicPr>
          <p:cNvPr id="4" name="Afbeelding 3" descr="Afbeelding met persoon, man, binnen, kleding&#10;&#10;Automatisch gegenereerde beschrijving">
            <a:extLst>
              <a:ext uri="{FF2B5EF4-FFF2-40B4-BE49-F238E27FC236}">
                <a16:creationId xmlns:a16="http://schemas.microsoft.com/office/drawing/2014/main" id="{CAC00501-E39E-40C8-AD3C-21E304D4601F}"/>
              </a:ext>
            </a:extLst>
          </p:cNvPr>
          <p:cNvPicPr>
            <a:picLocks noChangeAspect="1"/>
          </p:cNvPicPr>
          <p:nvPr/>
        </p:nvPicPr>
        <p:blipFill rotWithShape="1">
          <a:blip r:embed="rId2"/>
          <a:srcRect t="10006" r="1" b="248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9319" y="917725"/>
            <a:ext cx="3424739" cy="4852362"/>
          </a:xfrm>
        </p:spPr>
        <p:txBody>
          <a:bodyPr anchor="ctr">
            <a:normAutofit/>
          </a:bodyPr>
          <a:lstStyle/>
          <a:p>
            <a:r>
              <a:rPr lang="nl-NL">
                <a:solidFill>
                  <a:srgbClr val="FFFFFF"/>
                </a:solidFill>
              </a:rPr>
              <a:t>Het gedrag van een systeem is een samenspel van met elkaar interacterende deelsystemen. </a:t>
            </a:r>
          </a:p>
          <a:p>
            <a:endParaRPr lang="nl-NL">
              <a:solidFill>
                <a:srgbClr val="FFFFFF"/>
              </a:solidFill>
            </a:endParaRPr>
          </a:p>
          <a:p>
            <a:r>
              <a:rPr lang="nl-NL">
                <a:solidFill>
                  <a:srgbClr val="FFFFFF"/>
                </a:solidFill>
              </a:rPr>
              <a:t>Afwijkend gedrag wordt verklaard door een verstoord interactiepatroon binnen het systeem.</a:t>
            </a:r>
          </a:p>
        </p:txBody>
      </p:sp>
    </p:spTree>
    <p:extLst>
      <p:ext uri="{BB962C8B-B14F-4D97-AF65-F5344CB8AC3E}">
        <p14:creationId xmlns:p14="http://schemas.microsoft.com/office/powerpoint/2010/main" val="143359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7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Urie Bronfenbrenner (1917 – 2005)</a:t>
            </a:r>
          </a:p>
        </p:txBody>
      </p:sp>
      <p:pic>
        <p:nvPicPr>
          <p:cNvPr id="7" name="Tijdelijke aanduiding voor inhoud 5">
            <a:extLst>
              <a:ext uri="{FF2B5EF4-FFF2-40B4-BE49-F238E27FC236}">
                <a16:creationId xmlns:a16="http://schemas.microsoft.com/office/drawing/2014/main" id="{A953102C-6AED-416E-B9B7-11E635D8BD91}"/>
              </a:ext>
            </a:extLst>
          </p:cNvPr>
          <p:cNvPicPr>
            <a:picLocks noChangeAspect="1"/>
          </p:cNvPicPr>
          <p:nvPr/>
        </p:nvPicPr>
        <p:blipFill rotWithShape="1">
          <a:blip r:embed="rId2"/>
          <a:srcRect t="19519" r="1" b="13401"/>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19AB1F1-9456-4A02-B37B-D642A49176E9}"/>
              </a:ext>
            </a:extLst>
          </p:cNvPr>
          <p:cNvSpPr>
            <a:spLocks noGrp="1"/>
          </p:cNvSpPr>
          <p:nvPr>
            <p:ph idx="1"/>
          </p:nvPr>
        </p:nvSpPr>
        <p:spPr>
          <a:xfrm>
            <a:off x="8029319" y="917725"/>
            <a:ext cx="3424739" cy="4852362"/>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160470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drie huizen: </a:t>
            </a:r>
            <a:r>
              <a:rPr lang="nl-NL" dirty="0" err="1"/>
              <a:t>signs</a:t>
            </a:r>
            <a:r>
              <a:rPr lang="nl-NL" dirty="0"/>
              <a:t> of </a:t>
            </a:r>
            <a:r>
              <a:rPr lang="nl-NL" dirty="0" err="1"/>
              <a:t>safety</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965269" y="2094182"/>
            <a:ext cx="6302897" cy="4763818"/>
          </a:xfrm>
          <a:prstGeom prst="rect">
            <a:avLst/>
          </a:prstGeom>
        </p:spPr>
      </p:pic>
    </p:spTree>
    <p:extLst>
      <p:ext uri="{BB962C8B-B14F-4D97-AF65-F5344CB8AC3E}">
        <p14:creationId xmlns:p14="http://schemas.microsoft.com/office/powerpoint/2010/main" val="238095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ABB7A-00FB-495B-9B5E-96BB84083273}"/>
              </a:ext>
            </a:extLst>
          </p:cNvPr>
          <p:cNvSpPr>
            <a:spLocks noGrp="1"/>
          </p:cNvSpPr>
          <p:nvPr>
            <p:ph type="title"/>
          </p:nvPr>
        </p:nvSpPr>
        <p:spPr/>
        <p:txBody>
          <a:bodyPr/>
          <a:lstStyle/>
          <a:p>
            <a:r>
              <a:rPr lang="nl-NL" dirty="0"/>
              <a:t>De drie huizen</a:t>
            </a:r>
          </a:p>
        </p:txBody>
      </p:sp>
      <p:sp>
        <p:nvSpPr>
          <p:cNvPr id="3" name="Tijdelijke aanduiding voor inhoud 2">
            <a:extLst>
              <a:ext uri="{FF2B5EF4-FFF2-40B4-BE49-F238E27FC236}">
                <a16:creationId xmlns:a16="http://schemas.microsoft.com/office/drawing/2014/main" id="{29DF7F6D-A55F-4C16-A6DF-6BF965AF68CB}"/>
              </a:ext>
            </a:extLst>
          </p:cNvPr>
          <p:cNvSpPr>
            <a:spLocks noGrp="1"/>
          </p:cNvSpPr>
          <p:nvPr>
            <p:ph idx="1"/>
          </p:nvPr>
        </p:nvSpPr>
        <p:spPr/>
        <p:txBody>
          <a:bodyPr>
            <a:normAutofit lnSpcReduction="10000"/>
          </a:bodyPr>
          <a:lstStyle/>
          <a:p>
            <a:pPr>
              <a:buFont typeface="Wingdings" panose="05000000000000000000" pitchFamily="2" charset="2"/>
              <a:buChar char="Ø"/>
            </a:pPr>
            <a:r>
              <a:rPr lang="nl-NL" dirty="0"/>
              <a:t>Maak zelf de drie huizen</a:t>
            </a:r>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t>Kies voor jezelf of een cliënt van je stage</a:t>
            </a:r>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t>Werk de drie huizen uit</a:t>
            </a:r>
          </a:p>
          <a:p>
            <a:pPr>
              <a:buFont typeface="Wingdings" panose="05000000000000000000" pitchFamily="2" charset="2"/>
              <a:buChar char="Ø"/>
            </a:pPr>
            <a:endParaRPr lang="nl-NL" dirty="0"/>
          </a:p>
          <a:p>
            <a:pPr>
              <a:buFont typeface="Wingdings" panose="05000000000000000000" pitchFamily="2" charset="2"/>
              <a:buChar char="Ø"/>
            </a:pPr>
            <a:r>
              <a:rPr lang="nl-NL" dirty="0"/>
              <a:t>20 minuten</a:t>
            </a:r>
          </a:p>
        </p:txBody>
      </p:sp>
    </p:spTree>
    <p:extLst>
      <p:ext uri="{BB962C8B-B14F-4D97-AF65-F5344CB8AC3E}">
        <p14:creationId xmlns:p14="http://schemas.microsoft.com/office/powerpoint/2010/main" val="36777491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8</TotalTime>
  <Words>229</Words>
  <Application>Microsoft Office PowerPoint</Application>
  <PresentationFormat>Breedbeeld</PresentationFormat>
  <Paragraphs>41</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Tw Cen MT</vt:lpstr>
      <vt:lpstr>Tw Cen MT Condensed</vt:lpstr>
      <vt:lpstr>Wingdings</vt:lpstr>
      <vt:lpstr>Wingdings 3</vt:lpstr>
      <vt:lpstr>Integraal</vt:lpstr>
      <vt:lpstr>Stromingen in de Psychologie</vt:lpstr>
      <vt:lpstr>Programma</vt:lpstr>
      <vt:lpstr>Vorige week…</vt:lpstr>
      <vt:lpstr>Systeemtheorie</vt:lpstr>
      <vt:lpstr>systeemtheorie</vt:lpstr>
      <vt:lpstr>Paul Watzlawick (1921 – 2007)</vt:lpstr>
      <vt:lpstr>Urie Bronfenbrenner (1917 – 2005)</vt:lpstr>
      <vt:lpstr>De drie huizen: signs of safety</vt:lpstr>
      <vt:lpstr>De drie huizen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Stromingen in de Psychologie</dc:title>
  <dc:creator>Marije Solle</dc:creator>
  <cp:lastModifiedBy>Marije Solle</cp:lastModifiedBy>
  <cp:revision>3</cp:revision>
  <dcterms:created xsi:type="dcterms:W3CDTF">2019-11-13T16:18:35Z</dcterms:created>
  <dcterms:modified xsi:type="dcterms:W3CDTF">2019-11-13T16:27:16Z</dcterms:modified>
</cp:coreProperties>
</file>